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Ubuntu"/>
      <p:regular r:id="rId42"/>
      <p:bold r:id="rId43"/>
      <p:italic r:id="rId44"/>
      <p:boldItalic r:id="rId45"/>
    </p:embeddedFont>
    <p:embeddedFont>
      <p:font typeface="Ubuntu Light"/>
      <p:regular r:id="rId46"/>
      <p:bold r:id="rId47"/>
      <p:italic r:id="rId48"/>
      <p:boldItalic r:id="rId49"/>
    </p:embeddedFont>
    <p:embeddedFont>
      <p:font typeface="Lora"/>
      <p:regular r:id="rId50"/>
      <p:bold r:id="rId51"/>
      <p:italic r:id="rId52"/>
      <p:boldItalic r:id="rId53"/>
    </p:embeddedFont>
    <p:embeddedFont>
      <p:font typeface="Work Sans Light"/>
      <p:regular r:id="rId54"/>
      <p:bold r:id="rId55"/>
      <p:italic r:id="rId56"/>
      <p:boldItalic r:id="rId57"/>
    </p:embeddedFont>
    <p:embeddedFont>
      <p:font typeface="Quattrocento Sans"/>
      <p:regular r:id="rId58"/>
      <p:bold r:id="rId59"/>
      <p:italic r:id="rId60"/>
      <p:boldItalic r:id="rId61"/>
    </p:embeddedFont>
    <p:embeddedFont>
      <p:font typeface="Helvetica Neue"/>
      <p:regular r:id="rId62"/>
      <p:bold r:id="rId63"/>
      <p:italic r:id="rId64"/>
      <p:boldItalic r:id="rId65"/>
    </p:embeddedFont>
    <p:embeddedFont>
      <p:font typeface="Helvetica Neue Ligh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6C5CE5-9651-4FEC-BBC2-5F4955822184}">
  <a:tblStyle styleId="{EC6C5CE5-9651-4FEC-BBC2-5F49558221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Ubuntu-regular.fntdata"/><Relationship Id="rId41" Type="http://schemas.openxmlformats.org/officeDocument/2006/relationships/slide" Target="slides/slide34.xml"/><Relationship Id="rId44" Type="http://schemas.openxmlformats.org/officeDocument/2006/relationships/font" Target="fonts/Ubuntu-italic.fntdata"/><Relationship Id="rId43" Type="http://schemas.openxmlformats.org/officeDocument/2006/relationships/font" Target="fonts/Ubuntu-bold.fntdata"/><Relationship Id="rId46" Type="http://schemas.openxmlformats.org/officeDocument/2006/relationships/font" Target="fonts/UbuntuLight-regular.fntdata"/><Relationship Id="rId45" Type="http://schemas.openxmlformats.org/officeDocument/2006/relationships/font" Target="fonts/Ubuntu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UbuntuLight-italic.fntdata"/><Relationship Id="rId47" Type="http://schemas.openxmlformats.org/officeDocument/2006/relationships/font" Target="fonts/UbuntuLight-bold.fntdata"/><Relationship Id="rId49" Type="http://schemas.openxmlformats.org/officeDocument/2006/relationships/font" Target="fonts/Ubuntu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-regular.fntdata"/><Relationship Id="rId61" Type="http://schemas.openxmlformats.org/officeDocument/2006/relationships/font" Target="fonts/QuattrocentoSans-boldItalic.fntdata"/><Relationship Id="rId20" Type="http://schemas.openxmlformats.org/officeDocument/2006/relationships/slide" Target="slides/slide13.xml"/><Relationship Id="rId64" Type="http://schemas.openxmlformats.org/officeDocument/2006/relationships/font" Target="fonts/HelveticaNeue-italic.fntdata"/><Relationship Id="rId63" Type="http://schemas.openxmlformats.org/officeDocument/2006/relationships/font" Target="fonts/HelveticaNeue-bold.fntdata"/><Relationship Id="rId22" Type="http://schemas.openxmlformats.org/officeDocument/2006/relationships/slide" Target="slides/slide15.xml"/><Relationship Id="rId66" Type="http://schemas.openxmlformats.org/officeDocument/2006/relationships/font" Target="fonts/HelveticaNeueLight-regular.fntdata"/><Relationship Id="rId21" Type="http://schemas.openxmlformats.org/officeDocument/2006/relationships/slide" Target="slides/slide14.xml"/><Relationship Id="rId65" Type="http://schemas.openxmlformats.org/officeDocument/2006/relationships/font" Target="fonts/HelveticaNeue-boldItalic.fntdata"/><Relationship Id="rId24" Type="http://schemas.openxmlformats.org/officeDocument/2006/relationships/slide" Target="slides/slide17.xml"/><Relationship Id="rId68" Type="http://schemas.openxmlformats.org/officeDocument/2006/relationships/font" Target="fonts/HelveticaNeueLight-italic.fntdata"/><Relationship Id="rId23" Type="http://schemas.openxmlformats.org/officeDocument/2006/relationships/slide" Target="slides/slide16.xml"/><Relationship Id="rId67" Type="http://schemas.openxmlformats.org/officeDocument/2006/relationships/font" Target="fonts/HelveticaNeueLight-bold.fntdata"/><Relationship Id="rId60" Type="http://schemas.openxmlformats.org/officeDocument/2006/relationships/font" Target="fonts/Quattrocento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HelveticaNeueLight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ora-bold.fntdata"/><Relationship Id="rId50" Type="http://schemas.openxmlformats.org/officeDocument/2006/relationships/font" Target="fonts/Lora-regular.fntdata"/><Relationship Id="rId53" Type="http://schemas.openxmlformats.org/officeDocument/2006/relationships/font" Target="fonts/Lora-boldItalic.fntdata"/><Relationship Id="rId52" Type="http://schemas.openxmlformats.org/officeDocument/2006/relationships/font" Target="fonts/Lora-italic.fntdata"/><Relationship Id="rId11" Type="http://schemas.openxmlformats.org/officeDocument/2006/relationships/slide" Target="slides/slide4.xml"/><Relationship Id="rId55" Type="http://schemas.openxmlformats.org/officeDocument/2006/relationships/font" Target="fonts/WorkSansLight-bold.fntdata"/><Relationship Id="rId10" Type="http://schemas.openxmlformats.org/officeDocument/2006/relationships/slide" Target="slides/slide3.xml"/><Relationship Id="rId54" Type="http://schemas.openxmlformats.org/officeDocument/2006/relationships/font" Target="fonts/WorkSansLight-regular.fntdata"/><Relationship Id="rId13" Type="http://schemas.openxmlformats.org/officeDocument/2006/relationships/slide" Target="slides/slide6.xml"/><Relationship Id="rId57" Type="http://schemas.openxmlformats.org/officeDocument/2006/relationships/font" Target="fonts/WorkSansLight-boldItalic.fntdata"/><Relationship Id="rId12" Type="http://schemas.openxmlformats.org/officeDocument/2006/relationships/slide" Target="slides/slide5.xml"/><Relationship Id="rId56" Type="http://schemas.openxmlformats.org/officeDocument/2006/relationships/font" Target="fonts/WorkSansLight-italic.fntdata"/><Relationship Id="rId15" Type="http://schemas.openxmlformats.org/officeDocument/2006/relationships/slide" Target="slides/slide8.xml"/><Relationship Id="rId59" Type="http://schemas.openxmlformats.org/officeDocument/2006/relationships/font" Target="fonts/QuattrocentoSans-bold.fntdata"/><Relationship Id="rId14" Type="http://schemas.openxmlformats.org/officeDocument/2006/relationships/slide" Target="slides/slide7.xml"/><Relationship Id="rId58" Type="http://schemas.openxmlformats.org/officeDocument/2006/relationships/font" Target="fonts/Quattrocento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2de341337_0_3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2de341337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2de341337_0_3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2de34133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2de341337_0_4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2de341337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2de341337_0_10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2de341337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2de341337_0_5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2de341337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2de341337_0_7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2de341337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2de341337_0_7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2de341337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2de341337_0_7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2de341337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2de341337_0_8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2de341337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2de341337_0_9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2de341337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2de341337_0_9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2de341337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2de341337_0_1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2de341337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2de341337_0_9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2de341337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2de341337_0_9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2de341337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2de341337_0_9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2de341337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2de341337_0_9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2de341337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2de341337_0_9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2de341337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2de341337_0_10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2de341337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2de341337_0_10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2de341337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2de341337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2de3413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2de341337_0_10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2de341337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c8a06234e5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c8a06234e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2de341337_0_1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2de341337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2de341337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2de34133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2de341337_0_1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2de34133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2de341337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2de34133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2de341337_0_2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2de34133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000">
                <a:schemeClr val="accent2"/>
              </a:gs>
              <a:gs pos="12000">
                <a:schemeClr val="accent1"/>
              </a:gs>
              <a:gs pos="28000">
                <a:srgbClr val="E9204E">
                  <a:alpha val="0"/>
                </a:srgbClr>
              </a:gs>
              <a:gs pos="71000">
                <a:srgbClr val="412D8C">
                  <a:alpha val="0"/>
                </a:srgbClr>
              </a:gs>
              <a:gs pos="88000">
                <a:schemeClr val="accent6"/>
              </a:gs>
              <a:gs pos="94000">
                <a:schemeClr val="accent5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53" name="Google Shape;53;p13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13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60" name="Google Shape;60;p14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64" name="Google Shape;64;p15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5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  <a:endParaRPr b="1"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73" name="Google Shape;73;p1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79" name="Google Shape;79;p1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1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88" name="Google Shape;88;p1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94" name="Google Shape;94;p19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9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9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100" name="Google Shape;100;p20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20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1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1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15" name="Google Shape;115;p24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4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/>
        </p:txBody>
      </p:sp>
      <p:cxnSp>
        <p:nvCxnSpPr>
          <p:cNvPr id="119" name="Google Shape;119;p25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25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5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22" name="Google Shape;122;p25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126" name="Google Shape;126;p26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6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6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  <a:endParaRPr b="1"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2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135" name="Google Shape;135;p2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40" name="Google Shape;140;p28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141" name="Google Shape;141;p2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1">
  <p:cSld name="TITLE_AND_TWO_COLUMNS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0" name="Google Shape;150;p30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152" name="Google Shape;152;p3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30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30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58" name="Google Shape;158;p3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1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31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164" name="Google Shape;164;p32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2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2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465300" y="465400"/>
            <a:ext cx="465300" cy="3665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33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3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914562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3421615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4" name="Google Shape;34;p7"/>
          <p:cNvSpPr txBox="1"/>
          <p:nvPr>
            <p:ph idx="3" type="body"/>
          </p:nvPr>
        </p:nvSpPr>
        <p:spPr>
          <a:xfrm>
            <a:off x="5928668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930600" y="3935550"/>
            <a:ext cx="72828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fmla="val 1582" name="adj1"/>
                <a:gd fmla="val 154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fmla="val 1582" name="adj1"/>
                <a:gd fmla="val 154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.jpg"/><Relationship Id="rId6" Type="http://schemas.openxmlformats.org/officeDocument/2006/relationships/image" Target="../media/image2.jpg"/><Relationship Id="rId7" Type="http://schemas.openxmlformats.org/officeDocument/2006/relationships/image" Target="../media/image3.jp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0" Type="http://schemas.openxmlformats.org/officeDocument/2006/relationships/image" Target="../media/image31.jpg"/><Relationship Id="rId9" Type="http://schemas.openxmlformats.org/officeDocument/2006/relationships/image" Target="../media/image11.jpg"/><Relationship Id="rId5" Type="http://schemas.openxmlformats.org/officeDocument/2006/relationships/image" Target="../media/image10.png"/><Relationship Id="rId6" Type="http://schemas.openxmlformats.org/officeDocument/2006/relationships/image" Target="../media/image6.jpg"/><Relationship Id="rId7" Type="http://schemas.openxmlformats.org/officeDocument/2006/relationships/image" Target="../media/image12.jpg"/><Relationship Id="rId8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Relationship Id="rId4" Type="http://schemas.openxmlformats.org/officeDocument/2006/relationships/image" Target="../media/image30.jpg"/><Relationship Id="rId5" Type="http://schemas.openxmlformats.org/officeDocument/2006/relationships/image" Target="../media/image32.jpg"/><Relationship Id="rId6" Type="http://schemas.openxmlformats.org/officeDocument/2006/relationships/image" Target="../media/image28.jpg"/><Relationship Id="rId7" Type="http://schemas.openxmlformats.org/officeDocument/2006/relationships/image" Target="../media/image26.jpg"/><Relationship Id="rId8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37.png"/><Relationship Id="rId8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jpg"/><Relationship Id="rId4" Type="http://schemas.openxmlformats.org/officeDocument/2006/relationships/image" Target="../media/image48.jpg"/><Relationship Id="rId5" Type="http://schemas.openxmlformats.org/officeDocument/2006/relationships/image" Target="../media/image53.jpg"/><Relationship Id="rId6" Type="http://schemas.openxmlformats.org/officeDocument/2006/relationships/image" Target="../media/image49.jpg"/><Relationship Id="rId7" Type="http://schemas.openxmlformats.org/officeDocument/2006/relationships/image" Target="../media/image50.jpg"/><Relationship Id="rId8" Type="http://schemas.openxmlformats.org/officeDocument/2006/relationships/image" Target="../media/image5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jpg"/><Relationship Id="rId4" Type="http://schemas.openxmlformats.org/officeDocument/2006/relationships/image" Target="../media/image54.jpg"/><Relationship Id="rId5" Type="http://schemas.openxmlformats.org/officeDocument/2006/relationships/image" Target="../media/image5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5" Type="http://schemas.openxmlformats.org/officeDocument/2006/relationships/image" Target="../media/image6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jpg"/><Relationship Id="rId4" Type="http://schemas.openxmlformats.org/officeDocument/2006/relationships/image" Target="../media/image70.jpg"/><Relationship Id="rId5" Type="http://schemas.openxmlformats.org/officeDocument/2006/relationships/image" Target="../media/image6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5" Type="http://schemas.openxmlformats.org/officeDocument/2006/relationships/image" Target="../media/image75.jpg"/><Relationship Id="rId6" Type="http://schemas.openxmlformats.org/officeDocument/2006/relationships/image" Target="../media/image73.jpg"/><Relationship Id="rId7" Type="http://schemas.openxmlformats.org/officeDocument/2006/relationships/image" Target="../media/image69.jpg"/><Relationship Id="rId8" Type="http://schemas.openxmlformats.org/officeDocument/2006/relationships/image" Target="../media/image7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hyperlink" Target="https://villahomes.com/units/#1-bedroom" TargetMode="External"/><Relationship Id="rId10" Type="http://schemas.openxmlformats.org/officeDocument/2006/relationships/hyperlink" Target="https://adore-homes.com/models/" TargetMode="External"/><Relationship Id="rId13" Type="http://schemas.openxmlformats.org/officeDocument/2006/relationships/hyperlink" Target="https://www.cotta.ge/" TargetMode="External"/><Relationship Id="rId12" Type="http://schemas.openxmlformats.org/officeDocument/2006/relationships/hyperlink" Target="https://abodu.com/quickship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snapadu.com/" TargetMode="External"/><Relationship Id="rId4" Type="http://schemas.openxmlformats.org/officeDocument/2006/relationships/hyperlink" Target="https://www.delmar.ca.us/815/ADU-Sample-Floor-Plans" TargetMode="External"/><Relationship Id="rId9" Type="http://schemas.openxmlformats.org/officeDocument/2006/relationships/hyperlink" Target="https://www.ladbs.org/adu/standard-plan-program/approved-standard-plans" TargetMode="External"/><Relationship Id="rId15" Type="http://schemas.openxmlformats.org/officeDocument/2006/relationships/hyperlink" Target="https://www.dwell.com/article/adu-floor-plans-06b805c4" TargetMode="External"/><Relationship Id="rId14" Type="http://schemas.openxmlformats.org/officeDocument/2006/relationships/hyperlink" Target="https://adumarin.org/floorplans" TargetMode="External"/><Relationship Id="rId17" Type="http://schemas.openxmlformats.org/officeDocument/2006/relationships/hyperlink" Target="https://www.modernaduplans.com/adu-plans" TargetMode="External"/><Relationship Id="rId16" Type="http://schemas.openxmlformats.org/officeDocument/2006/relationships/hyperlink" Target="https://maxablespace.com/accessory-dwelling-unit-floor-plans/" TargetMode="External"/><Relationship Id="rId5" Type="http://schemas.openxmlformats.org/officeDocument/2006/relationships/hyperlink" Target="https://www.hybridcorehomes.com/adu/" TargetMode="External"/><Relationship Id="rId6" Type="http://schemas.openxmlformats.org/officeDocument/2006/relationships/hyperlink" Target="https://proteus.homes/floor-plans/" TargetMode="External"/><Relationship Id="rId18" Type="http://schemas.openxmlformats.org/officeDocument/2006/relationships/hyperlink" Target="https://www.tensorflow.org/tutorials/generative/pix2pix" TargetMode="External"/><Relationship Id="rId7" Type="http://schemas.openxmlformats.org/officeDocument/2006/relationships/hyperlink" Target="https://superioradus.com/" TargetMode="External"/><Relationship Id="rId8" Type="http://schemas.openxmlformats.org/officeDocument/2006/relationships/hyperlink" Target="https://www.sandiegocounty.gov/content/sdc/pds/bldg/adu_plans.html" TargetMode="External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97.gif"/><Relationship Id="rId11" Type="http://schemas.openxmlformats.org/officeDocument/2006/relationships/image" Target="../media/image91.gif"/><Relationship Id="rId22" Type="http://schemas.openxmlformats.org/officeDocument/2006/relationships/image" Target="../media/image95.gif"/><Relationship Id="rId10" Type="http://schemas.openxmlformats.org/officeDocument/2006/relationships/image" Target="../media/image87.gif"/><Relationship Id="rId21" Type="http://schemas.openxmlformats.org/officeDocument/2006/relationships/image" Target="../media/image94.gif"/><Relationship Id="rId13" Type="http://schemas.openxmlformats.org/officeDocument/2006/relationships/image" Target="../media/image89.gif"/><Relationship Id="rId12" Type="http://schemas.openxmlformats.org/officeDocument/2006/relationships/image" Target="../media/image88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9.gif"/><Relationship Id="rId4" Type="http://schemas.openxmlformats.org/officeDocument/2006/relationships/image" Target="../media/image78.gif"/><Relationship Id="rId9" Type="http://schemas.openxmlformats.org/officeDocument/2006/relationships/image" Target="../media/image81.gif"/><Relationship Id="rId15" Type="http://schemas.openxmlformats.org/officeDocument/2006/relationships/image" Target="../media/image86.gif"/><Relationship Id="rId14" Type="http://schemas.openxmlformats.org/officeDocument/2006/relationships/image" Target="../media/image90.gif"/><Relationship Id="rId17" Type="http://schemas.openxmlformats.org/officeDocument/2006/relationships/image" Target="../media/image96.gif"/><Relationship Id="rId16" Type="http://schemas.openxmlformats.org/officeDocument/2006/relationships/image" Target="../media/image85.gif"/><Relationship Id="rId5" Type="http://schemas.openxmlformats.org/officeDocument/2006/relationships/image" Target="../media/image80.gif"/><Relationship Id="rId19" Type="http://schemas.openxmlformats.org/officeDocument/2006/relationships/image" Target="../media/image93.gif"/><Relationship Id="rId6" Type="http://schemas.openxmlformats.org/officeDocument/2006/relationships/image" Target="../media/image84.gif"/><Relationship Id="rId18" Type="http://schemas.openxmlformats.org/officeDocument/2006/relationships/image" Target="../media/image92.gif"/><Relationship Id="rId7" Type="http://schemas.openxmlformats.org/officeDocument/2006/relationships/image" Target="../media/image82.gif"/><Relationship Id="rId8" Type="http://schemas.openxmlformats.org/officeDocument/2006/relationships/image" Target="../media/image8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Helvetica Neue"/>
                <a:ea typeface="Helvetica Neue"/>
                <a:cs typeface="Helvetica Neue"/>
                <a:sym typeface="Helvetica Neue"/>
              </a:rPr>
              <a:t>Floor Plan Generation via Generative Adversarial Networks</a:t>
            </a:r>
            <a:endParaRPr b="0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9" name="Google Shape;279;p4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80" name="Google Shape;280;p4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4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650" y="1625252"/>
            <a:ext cx="1022888" cy="138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391" y="1625250"/>
            <a:ext cx="1304210" cy="12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801" y="3386313"/>
            <a:ext cx="1748749" cy="105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2800" y="3386325"/>
            <a:ext cx="2050100" cy="1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1450" y="3286675"/>
            <a:ext cx="595725" cy="12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/>
        </p:nvSpPr>
        <p:spPr>
          <a:xfrm>
            <a:off x="1491750" y="1520000"/>
            <a:ext cx="2050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200 Floor plans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15 sources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Buried along other building photos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No one source big enough for data scraping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Wide variety of styles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7750" y="1565188"/>
            <a:ext cx="1194700" cy="11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/>
          <p:nvPr/>
        </p:nvSpPr>
        <p:spPr>
          <a:xfrm>
            <a:off x="4152542" y="1320000"/>
            <a:ext cx="1685100" cy="16851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5"/>
          <p:cNvPicPr preferRelativeResize="0"/>
          <p:nvPr/>
        </p:nvPicPr>
        <p:blipFill rotWithShape="1">
          <a:blip r:embed="rId3">
            <a:alphaModFix/>
          </a:blip>
          <a:srcRect b="0" l="25067" r="17596" t="0"/>
          <a:stretch/>
        </p:blipFill>
        <p:spPr>
          <a:xfrm>
            <a:off x="8331451" y="3286675"/>
            <a:ext cx="684975" cy="11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263" y="1638187"/>
            <a:ext cx="1362475" cy="1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0" name="Google Shape;300;p4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1" name="Google Shape;301;p4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4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650" y="1625252"/>
            <a:ext cx="1022888" cy="138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801" y="3386313"/>
            <a:ext cx="1748749" cy="1054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1491750" y="1520000"/>
            <a:ext cx="2050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200 Floor plans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15 sources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Buried along other building photos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No one source big enough for data scraping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Wide variety of styles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7">
            <a:alphaModFix/>
          </a:blip>
          <a:srcRect b="17575" l="0" r="0" t="21441"/>
          <a:stretch/>
        </p:blipFill>
        <p:spPr>
          <a:xfrm>
            <a:off x="6356250" y="3414500"/>
            <a:ext cx="1891850" cy="11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0400" y="3003925"/>
            <a:ext cx="1974900" cy="19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54813" y="1588137"/>
            <a:ext cx="1462575" cy="14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5"/>
          <p:cNvPicPr preferRelativeResize="0"/>
          <p:nvPr/>
        </p:nvPicPr>
        <p:blipFill rotWithShape="1">
          <a:blip r:embed="rId10">
            <a:alphaModFix/>
          </a:blip>
          <a:srcRect b="25512" l="26033" r="35432" t="29444"/>
          <a:stretch/>
        </p:blipFill>
        <p:spPr>
          <a:xfrm>
            <a:off x="4494750" y="1459275"/>
            <a:ext cx="1137500" cy="172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318" name="Google Shape;318;p46"/>
          <p:cNvSpPr txBox="1"/>
          <p:nvPr>
            <p:ph idx="1" type="body"/>
          </p:nvPr>
        </p:nvSpPr>
        <p:spPr>
          <a:xfrm>
            <a:off x="914550" y="1415675"/>
            <a:ext cx="22686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Disc/Gen Loss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Neither model should “win”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Spikes are good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log(2) = 0.69. Good reference point for losses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Disc Loss &lt; .69 - Discriminator is doing better than 50/50 at guessing between real and fake images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Gen Loss &lt; .69 - </a:t>
            </a:r>
            <a:r>
              <a:rPr lang="en" sz="1200"/>
              <a:t>Generator is fooling the discriminator</a:t>
            </a:r>
            <a:endParaRPr sz="1200"/>
          </a:p>
        </p:txBody>
      </p:sp>
      <p:sp>
        <p:nvSpPr>
          <p:cNvPr id="319" name="Google Shape;319;p46"/>
          <p:cNvSpPr txBox="1"/>
          <p:nvPr>
            <p:ph idx="2" type="body"/>
          </p:nvPr>
        </p:nvSpPr>
        <p:spPr>
          <a:xfrm>
            <a:off x="3421610" y="1415675"/>
            <a:ext cx="22686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L1 Loss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As training progresses, L1 Loss should go down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Left vague at what the rate should be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No discernment between any models</a:t>
            </a:r>
            <a:endParaRPr sz="1200"/>
          </a:p>
        </p:txBody>
      </p:sp>
      <p:sp>
        <p:nvSpPr>
          <p:cNvPr id="320" name="Google Shape;320;p46"/>
          <p:cNvSpPr txBox="1"/>
          <p:nvPr>
            <p:ph idx="3" type="body"/>
          </p:nvPr>
        </p:nvSpPr>
        <p:spPr>
          <a:xfrm>
            <a:off x="5928669" y="1415675"/>
            <a:ext cx="22686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Eyeball Test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Most important metric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Images should clean and crisp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Layout should make sense </a:t>
            </a:r>
            <a:r>
              <a:rPr lang="en" sz="1200"/>
              <a:t>programmatically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Images indiscernible from training image quality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Eyeball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Metrics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914550" y="2041550"/>
            <a:ext cx="15801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Poor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Mess of a layout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No ability to tell what rooms should be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47"/>
          <p:cNvSpPr txBox="1"/>
          <p:nvPr>
            <p:ph idx="2" type="body"/>
          </p:nvPr>
        </p:nvSpPr>
        <p:spPr>
          <a:xfrm>
            <a:off x="2677650" y="2041550"/>
            <a:ext cx="16653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Average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Some order programmatically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Rooms consistently not well defined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9" name="Google Shape;329;p47"/>
          <p:cNvSpPr txBox="1"/>
          <p:nvPr>
            <p:ph idx="3" type="body"/>
          </p:nvPr>
        </p:nvSpPr>
        <p:spPr>
          <a:xfrm>
            <a:off x="6747498" y="2041550"/>
            <a:ext cx="16902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Excellent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Indiscernible from training set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Some smudges acceptable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Could be shown to a client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7"/>
          <p:cNvSpPr txBox="1"/>
          <p:nvPr>
            <p:ph idx="2" type="body"/>
          </p:nvPr>
        </p:nvSpPr>
        <p:spPr>
          <a:xfrm>
            <a:off x="4755178" y="2041550"/>
            <a:ext cx="15801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Helvetica Neue"/>
                <a:ea typeface="Helvetica Neue"/>
                <a:cs typeface="Helvetica Neue"/>
                <a:sym typeface="Helvetica Neue"/>
              </a:rPr>
              <a:t>Good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Good program definition overall, with few obvious mistakes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Only needs quick touch-up to be excellent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75" y="-50"/>
            <a:ext cx="236847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8"/>
          <p:cNvSpPr txBox="1"/>
          <p:nvPr>
            <p:ph idx="4294967295" type="title"/>
          </p:nvPr>
        </p:nvSpPr>
        <p:spPr>
          <a:xfrm>
            <a:off x="1019800" y="319275"/>
            <a:ext cx="19377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Generator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4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975" y="871250"/>
            <a:ext cx="3614446" cy="41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8"/>
          <p:cNvSpPr txBox="1"/>
          <p:nvPr>
            <p:ph idx="4294967295" type="title"/>
          </p:nvPr>
        </p:nvSpPr>
        <p:spPr>
          <a:xfrm>
            <a:off x="6086150" y="319275"/>
            <a:ext cx="18681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Discriminator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74350"/>
            <a:ext cx="8839199" cy="21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9"/>
          <p:cNvSpPr txBox="1"/>
          <p:nvPr>
            <p:ph type="title"/>
          </p:nvPr>
        </p:nvSpPr>
        <p:spPr>
          <a:xfrm>
            <a:off x="1381250" y="213750"/>
            <a:ext cx="41388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One - 125 Image Dataset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4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23500"/>
            <a:ext cx="8839204" cy="195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1381250" y="896100"/>
            <a:ext cx="4741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One - 125 Image Dataset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54" name="Google Shape;354;p50"/>
          <p:cNvGraphicFramePr/>
          <p:nvPr/>
        </p:nvGraphicFramePr>
        <p:xfrm>
          <a:off x="940375" y="16591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{EC6C5CE5-9651-4FEC-BBC2-5F4955822184}</a:tableStyleId>
              </a:tblPr>
              <a:tblGrid>
                <a:gridCol w="1317475"/>
                <a:gridCol w="1579675"/>
                <a:gridCol w="1397300"/>
                <a:gridCol w="1498550"/>
                <a:gridCol w="1609600"/>
              </a:tblGrid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Poor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Good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Excellent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Percent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52%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32%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55" name="Google Shape;355;p5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56" name="Google Shape;356;p5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5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5" y="3597100"/>
            <a:ext cx="2688847" cy="87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227" y="3597113"/>
            <a:ext cx="2688847" cy="87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350" y="3597107"/>
            <a:ext cx="2688847" cy="87206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0"/>
          <p:cNvSpPr txBox="1"/>
          <p:nvPr/>
        </p:nvSpPr>
        <p:spPr>
          <a:xfrm>
            <a:off x="1170250" y="3144425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Poor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50"/>
          <p:cNvSpPr txBox="1"/>
          <p:nvPr/>
        </p:nvSpPr>
        <p:spPr>
          <a:xfrm>
            <a:off x="4273125" y="3144425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Average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50"/>
          <p:cNvSpPr txBox="1"/>
          <p:nvPr/>
        </p:nvSpPr>
        <p:spPr>
          <a:xfrm>
            <a:off x="7158700" y="3144425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Good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1"/>
          <p:cNvPicPr preferRelativeResize="0"/>
          <p:nvPr/>
        </p:nvPicPr>
        <p:blipFill rotWithShape="1">
          <a:blip r:embed="rId3">
            <a:alphaModFix/>
          </a:blip>
          <a:srcRect b="0" l="0" r="1671" t="7961"/>
          <a:stretch/>
        </p:blipFill>
        <p:spPr>
          <a:xfrm>
            <a:off x="375" y="2948500"/>
            <a:ext cx="8991227" cy="20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1"/>
          <p:cNvSpPr txBox="1"/>
          <p:nvPr>
            <p:ph type="title"/>
          </p:nvPr>
        </p:nvSpPr>
        <p:spPr>
          <a:xfrm>
            <a:off x="1381250" y="213750"/>
            <a:ext cx="41388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Two - 200 Image Dataset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5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 rotWithShape="1">
          <a:blip r:embed="rId4">
            <a:alphaModFix/>
          </a:blip>
          <a:srcRect b="3881" l="0" r="30982" t="8105"/>
          <a:stretch/>
        </p:blipFill>
        <p:spPr>
          <a:xfrm>
            <a:off x="80000" y="912925"/>
            <a:ext cx="9011927" cy="18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type="title"/>
          </p:nvPr>
        </p:nvSpPr>
        <p:spPr>
          <a:xfrm>
            <a:off x="1381250" y="896100"/>
            <a:ext cx="4741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Two - 200 Image Dataset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80" name="Google Shape;380;p52"/>
          <p:cNvGraphicFramePr/>
          <p:nvPr/>
        </p:nvGraphicFramePr>
        <p:xfrm>
          <a:off x="940375" y="16591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{EC6C5CE5-9651-4FEC-BBC2-5F4955822184}</a:tableStyleId>
              </a:tblPr>
              <a:tblGrid>
                <a:gridCol w="1317475"/>
                <a:gridCol w="1579675"/>
                <a:gridCol w="1397300"/>
                <a:gridCol w="1498550"/>
                <a:gridCol w="1609600"/>
              </a:tblGrid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Poor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Good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Excellent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Percent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7.5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27.5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45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81" name="Google Shape;381;p5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82" name="Google Shape;382;p5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5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52"/>
          <p:cNvSpPr txBox="1"/>
          <p:nvPr/>
        </p:nvSpPr>
        <p:spPr>
          <a:xfrm>
            <a:off x="1475050" y="3144425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Poor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52"/>
          <p:cNvSpPr txBox="1"/>
          <p:nvPr/>
        </p:nvSpPr>
        <p:spPr>
          <a:xfrm>
            <a:off x="4196925" y="3144425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Average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52"/>
          <p:cNvSpPr txBox="1"/>
          <p:nvPr/>
        </p:nvSpPr>
        <p:spPr>
          <a:xfrm>
            <a:off x="7158700" y="3144425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Good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 rotWithShape="1">
          <a:blip r:embed="rId3">
            <a:alphaModFix/>
          </a:blip>
          <a:srcRect b="37846" l="0" r="0" t="35395"/>
          <a:stretch/>
        </p:blipFill>
        <p:spPr>
          <a:xfrm>
            <a:off x="2973800" y="3654312"/>
            <a:ext cx="3148651" cy="84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2"/>
          <p:cNvPicPr preferRelativeResize="0"/>
          <p:nvPr/>
        </p:nvPicPr>
        <p:blipFill rotWithShape="1">
          <a:blip r:embed="rId4">
            <a:alphaModFix/>
          </a:blip>
          <a:srcRect b="39929" l="0" r="0" t="33311"/>
          <a:stretch/>
        </p:blipFill>
        <p:spPr>
          <a:xfrm>
            <a:off x="5863550" y="3576836"/>
            <a:ext cx="3148651" cy="84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 rotWithShape="1">
          <a:blip r:embed="rId5">
            <a:alphaModFix/>
          </a:blip>
          <a:srcRect b="31036" l="0" r="0" t="32731"/>
          <a:stretch/>
        </p:blipFill>
        <p:spPr>
          <a:xfrm>
            <a:off x="85675" y="3576837"/>
            <a:ext cx="3148651" cy="114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2201400" y="185225"/>
            <a:ext cx="4741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Two - Excellent Images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8" name="Google Shape;398;p5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99" name="Google Shape;399;p5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5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53"/>
          <p:cNvPicPr preferRelativeResize="0"/>
          <p:nvPr/>
        </p:nvPicPr>
        <p:blipFill rotWithShape="1">
          <a:blip r:embed="rId3">
            <a:alphaModFix/>
          </a:blip>
          <a:srcRect b="41745" l="10675" r="8142" t="33943"/>
          <a:stretch/>
        </p:blipFill>
        <p:spPr>
          <a:xfrm>
            <a:off x="4616400" y="620825"/>
            <a:ext cx="4188324" cy="125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/>
          <p:cNvPicPr preferRelativeResize="0"/>
          <p:nvPr/>
        </p:nvPicPr>
        <p:blipFill rotWithShape="1">
          <a:blip r:embed="rId4">
            <a:alphaModFix/>
          </a:blip>
          <a:srcRect b="41918" l="10632" r="9058" t="33695"/>
          <a:stretch/>
        </p:blipFill>
        <p:spPr>
          <a:xfrm>
            <a:off x="4645225" y="3608575"/>
            <a:ext cx="4130676" cy="125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3"/>
          <p:cNvPicPr preferRelativeResize="0"/>
          <p:nvPr/>
        </p:nvPicPr>
        <p:blipFill rotWithShape="1">
          <a:blip r:embed="rId5">
            <a:alphaModFix/>
          </a:blip>
          <a:srcRect b="38976" l="10212" r="9057" t="35866"/>
          <a:stretch/>
        </p:blipFill>
        <p:spPr>
          <a:xfrm>
            <a:off x="208200" y="2133425"/>
            <a:ext cx="4152300" cy="12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3"/>
          <p:cNvPicPr preferRelativeResize="0"/>
          <p:nvPr/>
        </p:nvPicPr>
        <p:blipFill rotWithShape="1">
          <a:blip r:embed="rId6">
            <a:alphaModFix/>
          </a:blip>
          <a:srcRect b="45279" l="10915" r="9058" t="33930"/>
          <a:stretch/>
        </p:blipFill>
        <p:spPr>
          <a:xfrm>
            <a:off x="226225" y="3663551"/>
            <a:ext cx="4116250" cy="106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3"/>
          <p:cNvPicPr preferRelativeResize="0"/>
          <p:nvPr/>
        </p:nvPicPr>
        <p:blipFill rotWithShape="1">
          <a:blip r:embed="rId7">
            <a:alphaModFix/>
          </a:blip>
          <a:srcRect b="44037" l="9229" r="8364" t="35639"/>
          <a:stretch/>
        </p:blipFill>
        <p:spPr>
          <a:xfrm>
            <a:off x="4591175" y="2257763"/>
            <a:ext cx="4238776" cy="10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3"/>
          <p:cNvPicPr preferRelativeResize="0"/>
          <p:nvPr/>
        </p:nvPicPr>
        <p:blipFill rotWithShape="1">
          <a:blip r:embed="rId8">
            <a:alphaModFix/>
          </a:blip>
          <a:srcRect b="41864" l="11544" r="9059" t="35359"/>
          <a:stretch/>
        </p:blipFill>
        <p:spPr>
          <a:xfrm>
            <a:off x="242450" y="740263"/>
            <a:ext cx="4083801" cy="117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idx="4294967295" type="ctrTitle"/>
          </p:nvPr>
        </p:nvSpPr>
        <p:spPr>
          <a:xfrm>
            <a:off x="3955100" y="718600"/>
            <a:ext cx="4340700" cy="9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Initial Problem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36"/>
          <p:cNvSpPr txBox="1"/>
          <p:nvPr>
            <p:ph idx="4294967295" type="subTitle"/>
          </p:nvPr>
        </p:nvSpPr>
        <p:spPr>
          <a:xfrm>
            <a:off x="889425" y="2208450"/>
            <a:ext cx="7248600" cy="16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Assembly Bill 68 has recently passed in California, encouraging residents to build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Accessible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Dwelling Units (ADUs) on their lots in order to ease California’s housing crisis. Can a data model be designed to further expedite this process?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4"/>
          <p:cNvPicPr preferRelativeResize="0"/>
          <p:nvPr/>
        </p:nvPicPr>
        <p:blipFill rotWithShape="1">
          <a:blip r:embed="rId3">
            <a:alphaModFix/>
          </a:blip>
          <a:srcRect b="0" l="0" r="1166" t="0"/>
          <a:stretch/>
        </p:blipFill>
        <p:spPr>
          <a:xfrm>
            <a:off x="0" y="2818750"/>
            <a:ext cx="9098225" cy="20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4"/>
          <p:cNvSpPr txBox="1"/>
          <p:nvPr>
            <p:ph type="title"/>
          </p:nvPr>
        </p:nvSpPr>
        <p:spPr>
          <a:xfrm>
            <a:off x="1381250" y="213750"/>
            <a:ext cx="56358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Three - 200 Image Extended Dataset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5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54"/>
          <p:cNvPicPr preferRelativeResize="0"/>
          <p:nvPr/>
        </p:nvPicPr>
        <p:blipFill rotWithShape="1">
          <a:blip r:embed="rId4">
            <a:alphaModFix/>
          </a:blip>
          <a:srcRect b="0" l="465" r="475" t="0"/>
          <a:stretch/>
        </p:blipFill>
        <p:spPr>
          <a:xfrm>
            <a:off x="0" y="822925"/>
            <a:ext cx="9098225" cy="20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type="title"/>
          </p:nvPr>
        </p:nvSpPr>
        <p:spPr>
          <a:xfrm>
            <a:off x="1381250" y="896100"/>
            <a:ext cx="4741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Three - 200 Image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Extended Dataset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23" name="Google Shape;423;p55"/>
          <p:cNvGraphicFramePr/>
          <p:nvPr/>
        </p:nvGraphicFramePr>
        <p:xfrm>
          <a:off x="940375" y="16591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{EC6C5CE5-9651-4FEC-BBC2-5F4955822184}</a:tableStyleId>
              </a:tblPr>
              <a:tblGrid>
                <a:gridCol w="1317475"/>
                <a:gridCol w="1579675"/>
                <a:gridCol w="1397300"/>
                <a:gridCol w="1498550"/>
                <a:gridCol w="1609600"/>
              </a:tblGrid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Poor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Good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Excellent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Percent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37.5%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37.5%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24" name="Google Shape;424;p5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25" name="Google Shape;425;p5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5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55"/>
          <p:cNvSpPr txBox="1"/>
          <p:nvPr/>
        </p:nvSpPr>
        <p:spPr>
          <a:xfrm>
            <a:off x="3819450" y="3038175"/>
            <a:ext cx="20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Excellent Models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1" name="Google Shape;4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553" y="3613164"/>
            <a:ext cx="2826837" cy="91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445" y="3592295"/>
            <a:ext cx="2826837" cy="91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26" y="3592299"/>
            <a:ext cx="2826837" cy="91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 txBox="1"/>
          <p:nvPr>
            <p:ph type="title"/>
          </p:nvPr>
        </p:nvSpPr>
        <p:spPr>
          <a:xfrm>
            <a:off x="2201400" y="148925"/>
            <a:ext cx="4741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Three - Washed Out Images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39" name="Google Shape;439;p5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40" name="Google Shape;440;p5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6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5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5" name="Google Shape;4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86" y="3517059"/>
            <a:ext cx="4218398" cy="136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85" y="3633121"/>
            <a:ext cx="4218398" cy="136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275" y="745346"/>
            <a:ext cx="4218398" cy="136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076" y="592938"/>
            <a:ext cx="4218398" cy="136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480" y="2296981"/>
            <a:ext cx="4218398" cy="136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0062" y="2054987"/>
            <a:ext cx="4218430" cy="13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7"/>
          <p:cNvPicPr preferRelativeResize="0"/>
          <p:nvPr/>
        </p:nvPicPr>
        <p:blipFill rotWithShape="1">
          <a:blip r:embed="rId3">
            <a:alphaModFix/>
          </a:blip>
          <a:srcRect b="0" l="0" r="665" t="0"/>
          <a:stretch/>
        </p:blipFill>
        <p:spPr>
          <a:xfrm>
            <a:off x="9975" y="2757450"/>
            <a:ext cx="9124050" cy="20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 txBox="1"/>
          <p:nvPr>
            <p:ph type="title"/>
          </p:nvPr>
        </p:nvSpPr>
        <p:spPr>
          <a:xfrm>
            <a:off x="1381250" y="213750"/>
            <a:ext cx="45831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Four - Simple Image Dataset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5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57"/>
          <p:cNvPicPr preferRelativeResize="0"/>
          <p:nvPr/>
        </p:nvPicPr>
        <p:blipFill rotWithShape="1">
          <a:blip r:embed="rId4">
            <a:alphaModFix/>
          </a:blip>
          <a:srcRect b="0" l="219" r="219" t="0"/>
          <a:stretch/>
        </p:blipFill>
        <p:spPr>
          <a:xfrm>
            <a:off x="0" y="743850"/>
            <a:ext cx="9124050" cy="20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>
            <p:ph type="title"/>
          </p:nvPr>
        </p:nvSpPr>
        <p:spPr>
          <a:xfrm>
            <a:off x="1381250" y="896100"/>
            <a:ext cx="4741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Four - Simple Image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                  Dataset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64" name="Google Shape;464;p58"/>
          <p:cNvGraphicFramePr/>
          <p:nvPr/>
        </p:nvGraphicFramePr>
        <p:xfrm>
          <a:off x="940375" y="16591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{EC6C5CE5-9651-4FEC-BBC2-5F4955822184}</a:tableStyleId>
              </a:tblPr>
              <a:tblGrid>
                <a:gridCol w="1317475"/>
                <a:gridCol w="1579675"/>
                <a:gridCol w="1397300"/>
                <a:gridCol w="1498550"/>
                <a:gridCol w="1609600"/>
              </a:tblGrid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Poor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Good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Excellent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Percent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36.11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33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.33%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13.89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16.67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65" name="Google Shape;465;p5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66" name="Google Shape;466;p5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5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58"/>
          <p:cNvSpPr txBox="1"/>
          <p:nvPr/>
        </p:nvSpPr>
        <p:spPr>
          <a:xfrm>
            <a:off x="1475050" y="3144425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Poor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58"/>
          <p:cNvSpPr txBox="1"/>
          <p:nvPr/>
        </p:nvSpPr>
        <p:spPr>
          <a:xfrm>
            <a:off x="4196925" y="3144425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Average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" name="Google Shape;473;p58"/>
          <p:cNvSpPr txBox="1"/>
          <p:nvPr/>
        </p:nvSpPr>
        <p:spPr>
          <a:xfrm>
            <a:off x="7158700" y="3144425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Good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4" name="Google Shape;474;p58"/>
          <p:cNvPicPr preferRelativeResize="0"/>
          <p:nvPr/>
        </p:nvPicPr>
        <p:blipFill rotWithShape="1">
          <a:blip r:embed="rId3">
            <a:alphaModFix/>
          </a:blip>
          <a:srcRect b="37846" l="0" r="0" t="35395"/>
          <a:stretch/>
        </p:blipFill>
        <p:spPr>
          <a:xfrm>
            <a:off x="2973800" y="3654312"/>
            <a:ext cx="3148651" cy="84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8"/>
          <p:cNvPicPr preferRelativeResize="0"/>
          <p:nvPr/>
        </p:nvPicPr>
        <p:blipFill rotWithShape="1">
          <a:blip r:embed="rId4">
            <a:alphaModFix/>
          </a:blip>
          <a:srcRect b="39929" l="0" r="0" t="33311"/>
          <a:stretch/>
        </p:blipFill>
        <p:spPr>
          <a:xfrm>
            <a:off x="5863550" y="3576836"/>
            <a:ext cx="3148651" cy="84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8"/>
          <p:cNvPicPr preferRelativeResize="0"/>
          <p:nvPr/>
        </p:nvPicPr>
        <p:blipFill rotWithShape="1">
          <a:blip r:embed="rId5">
            <a:alphaModFix/>
          </a:blip>
          <a:srcRect b="31036" l="0" r="0" t="32731"/>
          <a:stretch/>
        </p:blipFill>
        <p:spPr>
          <a:xfrm>
            <a:off x="85675" y="3576837"/>
            <a:ext cx="3148651" cy="114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9"/>
          <p:cNvSpPr txBox="1"/>
          <p:nvPr>
            <p:ph type="title"/>
          </p:nvPr>
        </p:nvSpPr>
        <p:spPr>
          <a:xfrm>
            <a:off x="2201400" y="148925"/>
            <a:ext cx="4741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Four - Excellent Images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82" name="Google Shape;482;p5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83" name="Google Shape;483;p5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5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59"/>
          <p:cNvPicPr preferRelativeResize="0"/>
          <p:nvPr/>
        </p:nvPicPr>
        <p:blipFill rotWithShape="1">
          <a:blip r:embed="rId3">
            <a:alphaModFix/>
          </a:blip>
          <a:srcRect b="42337" l="11896" r="8845" t="35098"/>
          <a:stretch/>
        </p:blipFill>
        <p:spPr>
          <a:xfrm>
            <a:off x="78450" y="2168038"/>
            <a:ext cx="4076600" cy="11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9"/>
          <p:cNvPicPr preferRelativeResize="0"/>
          <p:nvPr/>
        </p:nvPicPr>
        <p:blipFill rotWithShape="1">
          <a:blip r:embed="rId4">
            <a:alphaModFix/>
          </a:blip>
          <a:srcRect b="36802" l="9584" r="8776" t="35096"/>
          <a:stretch/>
        </p:blipFill>
        <p:spPr>
          <a:xfrm>
            <a:off x="4598375" y="3446850"/>
            <a:ext cx="4199151" cy="14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9"/>
          <p:cNvPicPr preferRelativeResize="0"/>
          <p:nvPr/>
        </p:nvPicPr>
        <p:blipFill rotWithShape="1">
          <a:blip r:embed="rId5">
            <a:alphaModFix/>
          </a:blip>
          <a:srcRect b="44579" l="11264" r="8213" t="35588"/>
          <a:stretch/>
        </p:blipFill>
        <p:spPr>
          <a:xfrm>
            <a:off x="4656038" y="2175313"/>
            <a:ext cx="4141476" cy="102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9"/>
          <p:cNvPicPr preferRelativeResize="0"/>
          <p:nvPr/>
        </p:nvPicPr>
        <p:blipFill rotWithShape="1">
          <a:blip r:embed="rId6">
            <a:alphaModFix/>
          </a:blip>
          <a:srcRect b="42691" l="11336" r="8148" t="34744"/>
          <a:stretch/>
        </p:blipFill>
        <p:spPr>
          <a:xfrm>
            <a:off x="78450" y="3589225"/>
            <a:ext cx="4141476" cy="11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 rotWithShape="1">
          <a:blip r:embed="rId7">
            <a:alphaModFix/>
          </a:blip>
          <a:srcRect b="38677" l="11055" r="8422" t="35674"/>
          <a:stretch/>
        </p:blipFill>
        <p:spPr>
          <a:xfrm>
            <a:off x="78450" y="716675"/>
            <a:ext cx="4141476" cy="13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/>
          <p:cNvPicPr preferRelativeResize="0"/>
          <p:nvPr/>
        </p:nvPicPr>
        <p:blipFill rotWithShape="1">
          <a:blip r:embed="rId8">
            <a:alphaModFix/>
          </a:blip>
          <a:srcRect b="43319" l="11617" r="8701" t="34956"/>
          <a:stretch/>
        </p:blipFill>
        <p:spPr>
          <a:xfrm>
            <a:off x="4677688" y="716663"/>
            <a:ext cx="4098200" cy="111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"/>
          <p:cNvSpPr txBox="1"/>
          <p:nvPr>
            <p:ph type="title"/>
          </p:nvPr>
        </p:nvSpPr>
        <p:spPr>
          <a:xfrm>
            <a:off x="1381250" y="896100"/>
            <a:ext cx="4741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Five - Exterior Doors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                 Dataset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99" name="Google Shape;499;p60"/>
          <p:cNvGraphicFramePr/>
          <p:nvPr/>
        </p:nvGraphicFramePr>
        <p:xfrm>
          <a:off x="940375" y="16591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{EC6C5CE5-9651-4FEC-BBC2-5F4955822184}</a:tableStyleId>
              </a:tblPr>
              <a:tblGrid>
                <a:gridCol w="1317475"/>
                <a:gridCol w="1579675"/>
                <a:gridCol w="1397300"/>
                <a:gridCol w="1498550"/>
                <a:gridCol w="1609600"/>
              </a:tblGrid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Poor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Good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Excellent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Percent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47.5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17.5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00" name="Google Shape;500;p6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01" name="Google Shape;501;p6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0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6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60"/>
          <p:cNvSpPr txBox="1"/>
          <p:nvPr/>
        </p:nvSpPr>
        <p:spPr>
          <a:xfrm>
            <a:off x="1396550" y="3144425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Average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60"/>
          <p:cNvSpPr txBox="1"/>
          <p:nvPr/>
        </p:nvSpPr>
        <p:spPr>
          <a:xfrm>
            <a:off x="4273125" y="3144425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Good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p60"/>
          <p:cNvSpPr txBox="1"/>
          <p:nvPr/>
        </p:nvSpPr>
        <p:spPr>
          <a:xfrm>
            <a:off x="7158700" y="3144425"/>
            <a:ext cx="9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Helvetica Neue"/>
                <a:ea typeface="Helvetica Neue"/>
                <a:cs typeface="Helvetica Neue"/>
                <a:sym typeface="Helvetica Neue"/>
              </a:rPr>
              <a:t>Excellent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9" name="Google Shape;509;p60"/>
          <p:cNvPicPr preferRelativeResize="0"/>
          <p:nvPr/>
        </p:nvPicPr>
        <p:blipFill rotWithShape="1">
          <a:blip r:embed="rId3">
            <a:alphaModFix/>
          </a:blip>
          <a:srcRect b="37194" l="8373" r="8063" t="33774"/>
          <a:stretch/>
        </p:blipFill>
        <p:spPr>
          <a:xfrm>
            <a:off x="3358028" y="3755075"/>
            <a:ext cx="2427948" cy="84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0"/>
          <p:cNvPicPr preferRelativeResize="0"/>
          <p:nvPr/>
        </p:nvPicPr>
        <p:blipFill rotWithShape="1">
          <a:blip r:embed="rId4">
            <a:alphaModFix/>
          </a:blip>
          <a:srcRect b="39967" l="10477" r="7149" t="34770"/>
          <a:stretch/>
        </p:blipFill>
        <p:spPr>
          <a:xfrm>
            <a:off x="6274475" y="3766975"/>
            <a:ext cx="2479826" cy="7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0"/>
          <p:cNvPicPr preferRelativeResize="0"/>
          <p:nvPr/>
        </p:nvPicPr>
        <p:blipFill rotWithShape="1">
          <a:blip r:embed="rId5">
            <a:alphaModFix/>
          </a:blip>
          <a:srcRect b="38950" l="0" r="0" t="34149"/>
          <a:stretch/>
        </p:blipFill>
        <p:spPr>
          <a:xfrm>
            <a:off x="87500" y="3713350"/>
            <a:ext cx="3135837" cy="8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1"/>
          <p:cNvSpPr txBox="1"/>
          <p:nvPr>
            <p:ph type="title"/>
          </p:nvPr>
        </p:nvSpPr>
        <p:spPr>
          <a:xfrm>
            <a:off x="2201400" y="148925"/>
            <a:ext cx="4974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Five - Coloring Outside the Lines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17" name="Google Shape;517;p6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18" name="Google Shape;518;p6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1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6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61"/>
          <p:cNvPicPr preferRelativeResize="0"/>
          <p:nvPr/>
        </p:nvPicPr>
        <p:blipFill rotWithShape="1">
          <a:blip r:embed="rId3">
            <a:alphaModFix/>
          </a:blip>
          <a:srcRect b="37726" l="0" r="0" t="34139"/>
          <a:stretch/>
        </p:blipFill>
        <p:spPr>
          <a:xfrm>
            <a:off x="3897275" y="2033100"/>
            <a:ext cx="5163350" cy="145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1"/>
          <p:cNvPicPr preferRelativeResize="0"/>
          <p:nvPr/>
        </p:nvPicPr>
        <p:blipFill rotWithShape="1">
          <a:blip r:embed="rId4">
            <a:alphaModFix/>
          </a:blip>
          <a:srcRect b="36230" l="0" r="0" t="34284"/>
          <a:stretch/>
        </p:blipFill>
        <p:spPr>
          <a:xfrm>
            <a:off x="393825" y="3355925"/>
            <a:ext cx="4727549" cy="139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1"/>
          <p:cNvPicPr preferRelativeResize="0"/>
          <p:nvPr/>
        </p:nvPicPr>
        <p:blipFill rotWithShape="1">
          <a:blip r:embed="rId5">
            <a:alphaModFix/>
          </a:blip>
          <a:srcRect b="37724" l="0" r="0" t="34374"/>
          <a:stretch/>
        </p:blipFill>
        <p:spPr>
          <a:xfrm>
            <a:off x="202800" y="742200"/>
            <a:ext cx="5143500" cy="143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2"/>
          <p:cNvPicPr preferRelativeResize="0"/>
          <p:nvPr/>
        </p:nvPicPr>
        <p:blipFill rotWithShape="1">
          <a:blip r:embed="rId3">
            <a:alphaModFix/>
          </a:blip>
          <a:srcRect b="0" l="436" r="446" t="0"/>
          <a:stretch/>
        </p:blipFill>
        <p:spPr>
          <a:xfrm>
            <a:off x="9975" y="2757450"/>
            <a:ext cx="9124050" cy="20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2"/>
          <p:cNvSpPr txBox="1"/>
          <p:nvPr>
            <p:ph type="title"/>
          </p:nvPr>
        </p:nvSpPr>
        <p:spPr>
          <a:xfrm>
            <a:off x="1381250" y="213750"/>
            <a:ext cx="45831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Six - Tricky Dataset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6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62"/>
          <p:cNvPicPr preferRelativeResize="0"/>
          <p:nvPr/>
        </p:nvPicPr>
        <p:blipFill rotWithShape="1">
          <a:blip r:embed="rId4">
            <a:alphaModFix/>
          </a:blip>
          <a:srcRect b="0" l="327" r="327" t="0"/>
          <a:stretch/>
        </p:blipFill>
        <p:spPr>
          <a:xfrm>
            <a:off x="0" y="743850"/>
            <a:ext cx="9124050" cy="20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3"/>
          <p:cNvSpPr txBox="1"/>
          <p:nvPr>
            <p:ph type="title"/>
          </p:nvPr>
        </p:nvSpPr>
        <p:spPr>
          <a:xfrm>
            <a:off x="1381250" y="896100"/>
            <a:ext cx="4741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Four - Tricky Dataset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39" name="Google Shape;539;p63"/>
          <p:cNvGraphicFramePr/>
          <p:nvPr/>
        </p:nvGraphicFramePr>
        <p:xfrm>
          <a:off x="940375" y="16591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{EC6C5CE5-9651-4FEC-BBC2-5F4955822184}</a:tableStyleId>
              </a:tblPr>
              <a:tblGrid>
                <a:gridCol w="1317475"/>
                <a:gridCol w="1579675"/>
                <a:gridCol w="1397300"/>
                <a:gridCol w="1498550"/>
                <a:gridCol w="1609600"/>
              </a:tblGrid>
              <a:tr h="35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Poor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Good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Excellent</a:t>
                      </a:r>
                      <a:endParaRPr b="1"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Percent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100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40" name="Google Shape;540;p6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41" name="Google Shape;541;p6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6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6" name="Google Shape;546;p63"/>
          <p:cNvPicPr preferRelativeResize="0"/>
          <p:nvPr/>
        </p:nvPicPr>
        <p:blipFill rotWithShape="1">
          <a:blip r:embed="rId3">
            <a:alphaModFix/>
          </a:blip>
          <a:srcRect b="33082" l="0" r="0" t="32282"/>
          <a:stretch/>
        </p:blipFill>
        <p:spPr>
          <a:xfrm>
            <a:off x="37050" y="3622725"/>
            <a:ext cx="2872349" cy="9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3"/>
          <p:cNvPicPr preferRelativeResize="0"/>
          <p:nvPr/>
        </p:nvPicPr>
        <p:blipFill rotWithShape="1">
          <a:blip r:embed="rId4">
            <a:alphaModFix/>
          </a:blip>
          <a:srcRect b="34969" l="0" r="0" t="33911"/>
          <a:stretch/>
        </p:blipFill>
        <p:spPr>
          <a:xfrm>
            <a:off x="3115100" y="3669575"/>
            <a:ext cx="2872376" cy="8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3"/>
          <p:cNvPicPr preferRelativeResize="0"/>
          <p:nvPr/>
        </p:nvPicPr>
        <p:blipFill rotWithShape="1">
          <a:blip r:embed="rId5">
            <a:alphaModFix/>
          </a:blip>
          <a:srcRect b="34089" l="0" r="0" t="32280"/>
          <a:stretch/>
        </p:blipFill>
        <p:spPr>
          <a:xfrm>
            <a:off x="6193175" y="3622724"/>
            <a:ext cx="2872349" cy="9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title"/>
          </p:nvPr>
        </p:nvSpPr>
        <p:spPr>
          <a:xfrm>
            <a:off x="1381250" y="896100"/>
            <a:ext cx="3230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Workflow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37"/>
          <p:cNvSpPr/>
          <p:nvPr/>
        </p:nvSpPr>
        <p:spPr>
          <a:xfrm>
            <a:off x="1499592" y="2053050"/>
            <a:ext cx="1685100" cy="16851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Generate ADU profile based on lot’s zoned area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37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cap="flat" cmpd="sng" w="1143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Generate furnishings based on floor plan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7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cap="flat" cmpd="sng" w="1143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Generate floor plan based on ADU profile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3" name="Google Shape;193;p37"/>
          <p:cNvCxnSpPr>
            <a:endCxn id="192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194" name="Google Shape;194;p37"/>
          <p:cNvCxnSpPr>
            <a:endCxn id="191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195" name="Google Shape;195;p3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6" name="Google Shape;196;p37"/>
          <p:cNvGrpSpPr/>
          <p:nvPr/>
        </p:nvGrpSpPr>
        <p:grpSpPr>
          <a:xfrm>
            <a:off x="908565" y="966249"/>
            <a:ext cx="215966" cy="342399"/>
            <a:chOff x="6718575" y="2318625"/>
            <a:chExt cx="256950" cy="407375"/>
          </a:xfrm>
        </p:grpSpPr>
        <p:sp>
          <p:nvSpPr>
            <p:cNvPr id="197" name="Google Shape;197;p3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4"/>
          <p:cNvSpPr txBox="1"/>
          <p:nvPr>
            <p:ph type="title"/>
          </p:nvPr>
        </p:nvSpPr>
        <p:spPr>
          <a:xfrm>
            <a:off x="2201400" y="148925"/>
            <a:ext cx="4741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6 - Illegible Images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54" name="Google Shape;554;p6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55" name="Google Shape;555;p6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6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0" name="Google Shape;560;p64"/>
          <p:cNvPicPr preferRelativeResize="0"/>
          <p:nvPr/>
        </p:nvPicPr>
        <p:blipFill rotWithShape="1">
          <a:blip r:embed="rId3">
            <a:alphaModFix/>
          </a:blip>
          <a:srcRect b="38372" l="7186" r="7152" t="33159"/>
          <a:stretch/>
        </p:blipFill>
        <p:spPr>
          <a:xfrm>
            <a:off x="47025" y="1874602"/>
            <a:ext cx="4468387" cy="14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4"/>
          <p:cNvPicPr preferRelativeResize="0"/>
          <p:nvPr/>
        </p:nvPicPr>
        <p:blipFill rotWithShape="1">
          <a:blip r:embed="rId4">
            <a:alphaModFix/>
          </a:blip>
          <a:srcRect b="35676" l="11394" r="8759" t="35017"/>
          <a:stretch/>
        </p:blipFill>
        <p:spPr>
          <a:xfrm>
            <a:off x="4693150" y="3683575"/>
            <a:ext cx="3972051" cy="14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4"/>
          <p:cNvPicPr preferRelativeResize="0"/>
          <p:nvPr/>
        </p:nvPicPr>
        <p:blipFill rotWithShape="1">
          <a:blip r:embed="rId5">
            <a:alphaModFix/>
          </a:blip>
          <a:srcRect b="38999" l="13771" r="8510" t="34651"/>
          <a:stretch/>
        </p:blipFill>
        <p:spPr>
          <a:xfrm>
            <a:off x="414675" y="3530350"/>
            <a:ext cx="3997299" cy="13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4"/>
          <p:cNvPicPr preferRelativeResize="0"/>
          <p:nvPr/>
        </p:nvPicPr>
        <p:blipFill rotWithShape="1">
          <a:blip r:embed="rId6">
            <a:alphaModFix/>
          </a:blip>
          <a:srcRect b="35407" l="13615" r="8180" t="35721"/>
          <a:stretch/>
        </p:blipFill>
        <p:spPr>
          <a:xfrm>
            <a:off x="4810050" y="522500"/>
            <a:ext cx="4022525" cy="14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4"/>
          <p:cNvPicPr preferRelativeResize="0"/>
          <p:nvPr/>
        </p:nvPicPr>
        <p:blipFill rotWithShape="1">
          <a:blip r:embed="rId7">
            <a:alphaModFix/>
          </a:blip>
          <a:srcRect b="34094" l="10558" r="6824" t="34901"/>
          <a:stretch/>
        </p:blipFill>
        <p:spPr>
          <a:xfrm>
            <a:off x="4780509" y="1942700"/>
            <a:ext cx="3884693" cy="14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4"/>
          <p:cNvPicPr preferRelativeResize="0"/>
          <p:nvPr/>
        </p:nvPicPr>
        <p:blipFill rotWithShape="1">
          <a:blip r:embed="rId8">
            <a:alphaModFix/>
          </a:blip>
          <a:srcRect b="39979" l="12366" r="8513" t="34862"/>
          <a:stretch/>
        </p:blipFill>
        <p:spPr>
          <a:xfrm>
            <a:off x="342600" y="522500"/>
            <a:ext cx="4069375" cy="12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5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571" name="Google Shape;571;p65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Model shows a lot of promise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Biggest improvements came from adding more data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No improvements from modifying disc/gen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Inputs not matching training set drops off greatly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Model prone to overfitting</a:t>
            </a:r>
            <a:endParaRPr sz="2300"/>
          </a:p>
        </p:txBody>
      </p:sp>
      <p:sp>
        <p:nvSpPr>
          <p:cNvPr id="572" name="Google Shape;572;p65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6"/>
          <p:cNvSpPr txBox="1"/>
          <p:nvPr>
            <p:ph idx="4294967295"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578" name="Google Shape;578;p66"/>
          <p:cNvSpPr txBox="1"/>
          <p:nvPr>
            <p:ph idx="4294967295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SzPts val="2300"/>
              <a:buFont typeface="Ubuntu"/>
              <a:buChar char="▪"/>
            </a:pPr>
            <a:r>
              <a:rPr b="1" lang="en" sz="2300">
                <a:latin typeface="Ubuntu"/>
                <a:ea typeface="Ubuntu"/>
                <a:cs typeface="Ubuntu"/>
                <a:sym typeface="Ubuntu"/>
              </a:rPr>
              <a:t>Model needs more data</a:t>
            </a:r>
            <a:endParaRPr b="1" sz="2300"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Apartments/cabins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Create my own floor plans</a:t>
            </a:r>
            <a:endParaRPr sz="18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Disc/gen optimization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Could look at a cycle GAN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Look into other aspects of ADU modeling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Create a model with no floor plan discrimination</a:t>
            </a:r>
            <a:endParaRPr sz="2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7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584" name="Google Shape;584;p67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Websites: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snapadu.com/snapadu.com/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https://www.delmar.ca.us/815/ADU-Sample-Floor-Plans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https://www.hybridcorehomes.com/adu/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https://proteus.homes/floor-plans/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https://superioradus.com/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https://www.sandiegocounty.gov/content/sdc/pds/bldg/adu_plans.html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https://www.ladbs.org/adu/standard-plan-program/approved-standard-plans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https://adore-homes.com/models/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https://villahomes.com/units/#1-bedroom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https://abodu.com/quickship/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https://www.cotta.ge/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https://adumarin.org/floorplans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https://www.dwell.com/article/adu-floor-plans-06b805c4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https://maxablespace.com/accessory-dwelling-unit-floor-plans/</a:t>
            </a:r>
            <a:r>
              <a:rPr lang="en" sz="1000"/>
              <a:t>, </a:t>
            </a:r>
            <a:r>
              <a:rPr lang="en" sz="1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https://www.modernaduplans.com/adu-plans</a:t>
            </a:r>
            <a:endParaRPr sz="10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pix2pix Tutorial: </a:t>
            </a:r>
            <a:r>
              <a:rPr lang="en" sz="1400" u="sng">
                <a:solidFill>
                  <a:srgbClr val="1155CC"/>
                </a:solid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https://www.tensorflow.org/tutorials/generative/pix2pix</a:t>
            </a:r>
            <a:endParaRPr sz="1400">
              <a:solidFill>
                <a:srgbClr val="1155CC"/>
              </a:solidFill>
            </a:endParaRPr>
          </a:p>
        </p:txBody>
      </p:sp>
      <p:sp>
        <p:nvSpPr>
          <p:cNvPr id="585" name="Google Shape;585;p6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68"/>
          <p:cNvPicPr preferRelativeResize="0"/>
          <p:nvPr/>
        </p:nvPicPr>
        <p:blipFill rotWithShape="1">
          <a:blip r:embed="rId3">
            <a:alphaModFix/>
          </a:blip>
          <a:srcRect b="38745" l="66424" r="9878" t="37924"/>
          <a:stretch/>
        </p:blipFill>
        <p:spPr>
          <a:xfrm>
            <a:off x="3827199" y="383809"/>
            <a:ext cx="996624" cy="98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8"/>
          <p:cNvPicPr preferRelativeResize="0"/>
          <p:nvPr/>
        </p:nvPicPr>
        <p:blipFill rotWithShape="1">
          <a:blip r:embed="rId4">
            <a:alphaModFix/>
          </a:blip>
          <a:srcRect b="38286" l="66741" r="9929" t="38382"/>
          <a:stretch/>
        </p:blipFill>
        <p:spPr>
          <a:xfrm>
            <a:off x="7468012" y="367879"/>
            <a:ext cx="996624" cy="99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8"/>
          <p:cNvPicPr preferRelativeResize="0"/>
          <p:nvPr/>
        </p:nvPicPr>
        <p:blipFill rotWithShape="1">
          <a:blip r:embed="rId5">
            <a:alphaModFix/>
          </a:blip>
          <a:srcRect b="38106" l="67203" r="9099" t="37747"/>
          <a:stretch/>
        </p:blipFill>
        <p:spPr>
          <a:xfrm>
            <a:off x="471225" y="311741"/>
            <a:ext cx="945851" cy="96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8"/>
          <p:cNvPicPr preferRelativeResize="0"/>
          <p:nvPr/>
        </p:nvPicPr>
        <p:blipFill rotWithShape="1">
          <a:blip r:embed="rId6">
            <a:alphaModFix/>
          </a:blip>
          <a:srcRect b="38563" l="67352" r="8952" t="38106"/>
          <a:stretch/>
        </p:blipFill>
        <p:spPr>
          <a:xfrm>
            <a:off x="3950038" y="1734943"/>
            <a:ext cx="945851" cy="93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8"/>
          <p:cNvPicPr preferRelativeResize="0"/>
          <p:nvPr/>
        </p:nvPicPr>
        <p:blipFill rotWithShape="1">
          <a:blip r:embed="rId7">
            <a:alphaModFix/>
          </a:blip>
          <a:srcRect b="37666" l="66174" r="9135" t="38431"/>
          <a:stretch/>
        </p:blipFill>
        <p:spPr>
          <a:xfrm>
            <a:off x="5724025" y="4010787"/>
            <a:ext cx="1035274" cy="100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8"/>
          <p:cNvPicPr preferRelativeResize="0"/>
          <p:nvPr/>
        </p:nvPicPr>
        <p:blipFill rotWithShape="1">
          <a:blip r:embed="rId8">
            <a:alphaModFix/>
          </a:blip>
          <a:srcRect b="38783" l="66835" r="9467" t="37887"/>
          <a:stretch/>
        </p:blipFill>
        <p:spPr>
          <a:xfrm>
            <a:off x="2070650" y="269850"/>
            <a:ext cx="1218826" cy="11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8"/>
          <p:cNvPicPr preferRelativeResize="0"/>
          <p:nvPr/>
        </p:nvPicPr>
        <p:blipFill rotWithShape="1">
          <a:blip r:embed="rId9">
            <a:alphaModFix/>
          </a:blip>
          <a:srcRect b="38286" l="67128" r="10107" t="38382"/>
          <a:stretch/>
        </p:blipFill>
        <p:spPr>
          <a:xfrm>
            <a:off x="5724037" y="2824562"/>
            <a:ext cx="1035250" cy="10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8"/>
          <p:cNvPicPr preferRelativeResize="0"/>
          <p:nvPr/>
        </p:nvPicPr>
        <p:blipFill rotWithShape="1">
          <a:blip r:embed="rId10">
            <a:alphaModFix/>
          </a:blip>
          <a:srcRect b="39018" l="66797" r="9506" t="37918"/>
          <a:stretch/>
        </p:blipFill>
        <p:spPr>
          <a:xfrm>
            <a:off x="5532513" y="321406"/>
            <a:ext cx="1127050" cy="109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8"/>
          <p:cNvPicPr preferRelativeResize="0"/>
          <p:nvPr/>
        </p:nvPicPr>
        <p:blipFill rotWithShape="1">
          <a:blip r:embed="rId11">
            <a:alphaModFix/>
          </a:blip>
          <a:srcRect b="38563" l="66702" r="8645" t="38106"/>
          <a:stretch/>
        </p:blipFill>
        <p:spPr>
          <a:xfrm>
            <a:off x="3896563" y="3978651"/>
            <a:ext cx="1127050" cy="10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8"/>
          <p:cNvPicPr preferRelativeResize="0"/>
          <p:nvPr/>
        </p:nvPicPr>
        <p:blipFill rotWithShape="1">
          <a:blip r:embed="rId12">
            <a:alphaModFix/>
          </a:blip>
          <a:srcRect b="38414" l="66651" r="9651" t="38009"/>
          <a:stretch/>
        </p:blipFill>
        <p:spPr>
          <a:xfrm>
            <a:off x="494018" y="1649738"/>
            <a:ext cx="967756" cy="9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8"/>
          <p:cNvPicPr preferRelativeResize="0"/>
          <p:nvPr/>
        </p:nvPicPr>
        <p:blipFill rotWithShape="1">
          <a:blip r:embed="rId13">
            <a:alphaModFix/>
          </a:blip>
          <a:srcRect b="39021" l="66469" r="9833" t="37844"/>
          <a:stretch/>
        </p:blipFill>
        <p:spPr>
          <a:xfrm>
            <a:off x="2265475" y="1688665"/>
            <a:ext cx="1035274" cy="101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8"/>
          <p:cNvPicPr preferRelativeResize="0"/>
          <p:nvPr/>
        </p:nvPicPr>
        <p:blipFill rotWithShape="1">
          <a:blip r:embed="rId14">
            <a:alphaModFix/>
          </a:blip>
          <a:srcRect b="38839" l="67388" r="9737" t="38027"/>
          <a:stretch/>
        </p:blipFill>
        <p:spPr>
          <a:xfrm>
            <a:off x="7527663" y="4046950"/>
            <a:ext cx="945875" cy="9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8"/>
          <p:cNvPicPr preferRelativeResize="0"/>
          <p:nvPr/>
        </p:nvPicPr>
        <p:blipFill rotWithShape="1">
          <a:blip r:embed="rId15">
            <a:alphaModFix/>
          </a:blip>
          <a:srcRect b="38381" l="67199" r="9104" t="37830"/>
          <a:stretch/>
        </p:blipFill>
        <p:spPr>
          <a:xfrm>
            <a:off x="5667825" y="1725800"/>
            <a:ext cx="945851" cy="94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8"/>
          <p:cNvPicPr preferRelativeResize="0"/>
          <p:nvPr/>
        </p:nvPicPr>
        <p:blipFill rotWithShape="1">
          <a:blip r:embed="rId16">
            <a:alphaModFix/>
          </a:blip>
          <a:srcRect b="37923" l="66924" r="9378" t="37923"/>
          <a:stretch/>
        </p:blipFill>
        <p:spPr>
          <a:xfrm>
            <a:off x="7493397" y="1718523"/>
            <a:ext cx="945851" cy="96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8"/>
          <p:cNvPicPr preferRelativeResize="0"/>
          <p:nvPr/>
        </p:nvPicPr>
        <p:blipFill rotWithShape="1">
          <a:blip r:embed="rId17">
            <a:alphaModFix/>
          </a:blip>
          <a:srcRect b="38746" l="67155" r="9925" t="37923"/>
          <a:stretch/>
        </p:blipFill>
        <p:spPr>
          <a:xfrm>
            <a:off x="471213" y="2844372"/>
            <a:ext cx="945851" cy="96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8"/>
          <p:cNvPicPr preferRelativeResize="0"/>
          <p:nvPr/>
        </p:nvPicPr>
        <p:blipFill rotWithShape="1">
          <a:blip r:embed="rId18">
            <a:alphaModFix/>
          </a:blip>
          <a:srcRect b="38015" l="67603" r="9706" t="38003"/>
          <a:stretch/>
        </p:blipFill>
        <p:spPr>
          <a:xfrm>
            <a:off x="2231850" y="2807963"/>
            <a:ext cx="1035275" cy="109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8"/>
          <p:cNvPicPr preferRelativeResize="0"/>
          <p:nvPr/>
        </p:nvPicPr>
        <p:blipFill rotWithShape="1">
          <a:blip r:embed="rId19">
            <a:alphaModFix/>
          </a:blip>
          <a:srcRect b="38562" l="67292" r="9510" t="38107"/>
          <a:stretch/>
        </p:blipFill>
        <p:spPr>
          <a:xfrm>
            <a:off x="3896563" y="2853875"/>
            <a:ext cx="996624" cy="10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8"/>
          <p:cNvPicPr preferRelativeResize="0"/>
          <p:nvPr/>
        </p:nvPicPr>
        <p:blipFill rotWithShape="1">
          <a:blip r:embed="rId20">
            <a:alphaModFix/>
          </a:blip>
          <a:srcRect b="38783" l="66651" r="9651" t="38316"/>
          <a:stretch/>
        </p:blipFill>
        <p:spPr>
          <a:xfrm>
            <a:off x="7481925" y="2849110"/>
            <a:ext cx="996624" cy="96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8"/>
          <p:cNvPicPr preferRelativeResize="0"/>
          <p:nvPr/>
        </p:nvPicPr>
        <p:blipFill rotWithShape="1">
          <a:blip r:embed="rId21">
            <a:alphaModFix/>
          </a:blip>
          <a:srcRect b="38837" l="66825" r="9478" t="37831"/>
          <a:stretch/>
        </p:blipFill>
        <p:spPr>
          <a:xfrm>
            <a:off x="368487" y="3911963"/>
            <a:ext cx="1218826" cy="11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8"/>
          <p:cNvPicPr preferRelativeResize="0"/>
          <p:nvPr/>
        </p:nvPicPr>
        <p:blipFill rotWithShape="1">
          <a:blip r:embed="rId22">
            <a:alphaModFix/>
          </a:blip>
          <a:srcRect b="38563" l="66834" r="9468" t="38106"/>
          <a:stretch/>
        </p:blipFill>
        <p:spPr>
          <a:xfrm>
            <a:off x="2162438" y="4038523"/>
            <a:ext cx="1035250" cy="101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1381250" y="896100"/>
            <a:ext cx="3230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Model Workflow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38"/>
          <p:cNvSpPr/>
          <p:nvPr/>
        </p:nvSpPr>
        <p:spPr>
          <a:xfrm>
            <a:off x="1499592" y="2053050"/>
            <a:ext cx="1685100" cy="16851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Generate ADU profile based on lot’s zoned area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38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cap="flat" cmpd="sng" w="1143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Generate furnishings based on floor plan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38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cap="flat" cmpd="sng" w="1143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Generate floor plan based on ADU profile</a:t>
            </a:r>
            <a:endParaRPr b="1"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3" name="Google Shape;213;p38"/>
          <p:cNvCxnSpPr>
            <a:endCxn id="212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14" name="Google Shape;214;p38"/>
          <p:cNvCxnSpPr>
            <a:endCxn id="211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15" name="Google Shape;215;p3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6" name="Google Shape;216;p38"/>
          <p:cNvGrpSpPr/>
          <p:nvPr/>
        </p:nvGrpSpPr>
        <p:grpSpPr>
          <a:xfrm>
            <a:off x="908565" y="966249"/>
            <a:ext cx="215966" cy="342399"/>
            <a:chOff x="6718575" y="2318625"/>
            <a:chExt cx="256950" cy="407375"/>
          </a:xfrm>
        </p:grpSpPr>
        <p:sp>
          <p:nvSpPr>
            <p:cNvPr id="217" name="Google Shape;217;p3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idx="4294967295" type="ctrTitle"/>
          </p:nvPr>
        </p:nvSpPr>
        <p:spPr>
          <a:xfrm>
            <a:off x="3247075" y="793825"/>
            <a:ext cx="5750400" cy="9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Revised Problem Statement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39"/>
          <p:cNvSpPr txBox="1"/>
          <p:nvPr>
            <p:ph idx="4294967295" type="subTitle"/>
          </p:nvPr>
        </p:nvSpPr>
        <p:spPr>
          <a:xfrm>
            <a:off x="889425" y="2292250"/>
            <a:ext cx="7248600" cy="16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Can AI be applied to floor plan analysis and generation in order to assist the design process?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Create a larger quantity of designs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Give the client a library of choices to create more interest in the process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39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/>
          <p:nvPr/>
        </p:nvSpPr>
        <p:spPr>
          <a:xfrm>
            <a:off x="4201400" y="2081651"/>
            <a:ext cx="4446900" cy="213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40"/>
          <p:cNvSpPr txBox="1"/>
          <p:nvPr>
            <p:ph idx="4294967295" type="ctrTitle"/>
          </p:nvPr>
        </p:nvSpPr>
        <p:spPr>
          <a:xfrm>
            <a:off x="702000" y="963812"/>
            <a:ext cx="3582000" cy="8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Generative </a:t>
            </a: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Adversarial</a:t>
            </a: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 Neural Networks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40"/>
          <p:cNvSpPr txBox="1"/>
          <p:nvPr>
            <p:ph idx="4294967295" type="subTitle"/>
          </p:nvPr>
        </p:nvSpPr>
        <p:spPr>
          <a:xfrm>
            <a:off x="702000" y="1903103"/>
            <a:ext cx="3582000" cy="230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Helvetica Neue Light"/>
              <a:buChar char="▪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Generator - creates “fakes” from the training set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▪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Discriminator - chooses between real and “fake” and gives the generator feedback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▪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Generator creates more relevant “fakes”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9" name="Google Shape;239;p40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000" y="2182413"/>
            <a:ext cx="4326601" cy="188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/>
        </p:nvSpPr>
        <p:spPr>
          <a:xfrm>
            <a:off x="7666000" y="3901325"/>
            <a:ext cx="114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Ubuntu Light"/>
                <a:ea typeface="Ubuntu Light"/>
                <a:cs typeface="Ubuntu Light"/>
                <a:sym typeface="Ubuntu Light"/>
              </a:rPr>
              <a:t>Credit: Thalles Silva</a:t>
            </a:r>
            <a:endParaRPr sz="7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idx="4294967295" type="ctrTitle"/>
          </p:nvPr>
        </p:nvSpPr>
        <p:spPr>
          <a:xfrm>
            <a:off x="702000" y="337937"/>
            <a:ext cx="3582000" cy="8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pix2pix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41"/>
          <p:cNvSpPr txBox="1"/>
          <p:nvPr>
            <p:ph idx="4294967295" type="subTitle"/>
          </p:nvPr>
        </p:nvSpPr>
        <p:spPr>
          <a:xfrm>
            <a:off x="702000" y="1721275"/>
            <a:ext cx="2302800" cy="230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Helvetica Neue Light"/>
              <a:buChar char="▪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Conditional GAN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▪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Generator uses training data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▪"/>
            </a:pPr>
            <a:r>
              <a:rPr lang="en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Uses L1 and gen/disc loss as internal metrics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8" name="Google Shape;248;p41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1"/>
          <p:cNvSpPr txBox="1"/>
          <p:nvPr/>
        </p:nvSpPr>
        <p:spPr>
          <a:xfrm>
            <a:off x="7477350" y="3639725"/>
            <a:ext cx="143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Credit: pix2pix Github</a:t>
            </a:r>
            <a:endParaRPr sz="7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800" y="1721275"/>
            <a:ext cx="5399024" cy="19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ctrTitle"/>
          </p:nvPr>
        </p:nvSpPr>
        <p:spPr>
          <a:xfrm>
            <a:off x="930600" y="1383075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Programming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2"/>
          <p:cNvSpPr txBox="1"/>
          <p:nvPr>
            <p:ph idx="1" type="subTitle"/>
          </p:nvPr>
        </p:nvSpPr>
        <p:spPr>
          <a:xfrm>
            <a:off x="1319700" y="2390402"/>
            <a:ext cx="7282800" cy="3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</a:t>
            </a:r>
            <a:r>
              <a:rPr lang="en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 building’s use, its rooms’ use, and </a:t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spatial interplay between rooms</a:t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Specifically looking at ADU programming</a:t>
            </a:r>
            <a:endParaRPr sz="20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 Light"/>
              <a:buChar char="●"/>
            </a:pPr>
            <a:r>
              <a:rPr lang="en" sz="20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Important metric to judge generated floor plans</a:t>
            </a:r>
            <a:endParaRPr sz="20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  <a:endParaRPr>
              <a:highlight>
                <a:schemeClr val="accen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2" name="Google Shape;262;p4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63" name="Google Shape;263;p4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4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801" y="3386313"/>
            <a:ext cx="1748749" cy="105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800" y="3386325"/>
            <a:ext cx="2050100" cy="1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1450" y="3286675"/>
            <a:ext cx="595725" cy="12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 txBox="1"/>
          <p:nvPr/>
        </p:nvSpPr>
        <p:spPr>
          <a:xfrm>
            <a:off x="1491750" y="1520000"/>
            <a:ext cx="2050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200 Floor plans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15 sources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Buried along other building photos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No one source big enough for data scraping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Wide variety of styles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4650" y="1625252"/>
            <a:ext cx="1022888" cy="138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0391" y="1625250"/>
            <a:ext cx="1304210" cy="12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